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E4A7-823D-4171-AB83-C80EE8E8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88A16-D268-4ADE-9119-E9925ED0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8945-8536-4A36-BA99-7BC10305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29B-9015-48EF-BC68-AD3A4AAA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9593-0586-4E68-8AF7-CFCE0BBE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8D0DC-6319-4617-9F90-1EBB064C4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16FC-4408-49F2-A532-7DAB801A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82B58-3FF8-42E6-AE8C-9700D746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CCE9E-333F-4BD4-96D1-A4EB11DE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1EA1-83C2-4438-B638-E5E851C7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5E96B-B9BF-4E7E-A0C8-A7B8330B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77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02FC4-2181-46D6-B857-0CABCFC5E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ECBE6-499B-4942-A56A-B5FEC004F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E1A0-468F-4DAA-A77D-8B15D9A0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7092D-5028-4EC9-9D6E-4EA3DCAB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45EB-F450-4550-855F-B7443B1C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032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CB4E-F93B-443E-9353-FAE68BDE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0FB1-0197-4368-866C-D1091BB2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7FBE2-D569-43C0-B420-68998B20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BB2B3-B9C7-4BE5-8856-47EA8B41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0A97-5184-4377-8A46-C2ED82CE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A2E5D-7BC1-494B-9BA2-BCA5750A7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FD2E-EEE5-4470-B890-3F460C48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B890A-D353-4C4C-9E5E-66739500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E805E-2612-4D81-AE6C-9FEB8CC6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B0D6-BC2F-4D5B-AC8E-9BB6BBDC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EEE0-711B-4260-91BC-BFDFB988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17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4A01-1390-41A8-B6FD-E123161A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7307-A84C-4B00-9F07-95E5F4562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2A0AB-E125-469D-BAF1-38DF8A47C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BCFF7-BC18-44EF-9FAB-F30834D3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6D747-FF87-4DE5-942F-0F6CEC6B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2DF04-D98B-4EC7-83A8-CEFAEF10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76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356-A796-4BD5-973C-655EA796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41DF6-D50D-42F1-851F-2727CB03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1755F-E722-431E-BC27-E0B49478A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0E3F8-DA72-4B3B-B72B-DCC226AF7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D4AC1-4F27-48A0-BAFB-481A5A9FB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157FD-3BCB-4A60-9685-2C71591F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34019-DEC8-481C-B428-2C67369A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3CFDB-F774-43E9-9E4B-F0951607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924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5986-5C1C-4703-9EA1-8DDBF514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09BA6-A7B3-41F6-81A8-4B352EF4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860D6-F711-46E3-B63F-2143D03B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DF995-753E-45C0-B107-771AE6C2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102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6B28A-3E02-4A8F-91C5-FB8C8DC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C706B-C244-438B-84F4-64845419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E4CD-4AAD-494F-902D-8A92AED8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655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8660-5016-418C-90D6-06840C37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7F0C-0BA3-49E5-823F-D7CB3472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0EEC0-30DE-47B5-8E37-6D71D45AC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C3629-4351-4369-B999-2B5A82BE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ACC92-43F1-4839-985D-25DD54A8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05FBF-3638-479C-86F7-7AF3300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80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343D-5384-4989-A1A3-29C395F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4AAB4-A987-499E-9AD1-44B91000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6B49F-92A7-4FCA-93C3-165BC543B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0A015-4287-4A03-9F01-C4578C8D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572D-8524-4C9D-B836-AF6B453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F01CF-60D8-4581-AC8D-4A0F61A8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471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638F2-B958-47BF-BAFF-C328E625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90A6-540A-4060-80D5-72423A84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44E5B-01F7-4F13-97C6-2678C7AA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3F13-5AE8-4C9B-AFAD-55D1CC1C07C8}" type="datetimeFigureOut">
              <a:rPr lang="en-MY" smtClean="0"/>
              <a:t>23/9/2022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E9E4-747C-43E7-8FC7-43C3B5B57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6A95-3BD9-4E09-9BDF-48E91C4A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F676-E19D-4A07-A809-057A2CB77F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81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tarapps.uitm.edu.my/log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6537-2F8C-441A-9E26-B6A2D9FF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341" y="1489916"/>
            <a:ext cx="9144000" cy="2387600"/>
          </a:xfrm>
          <a:ln w="28575">
            <a:solidFill>
              <a:srgbClr val="C00000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n-US" sz="7200" dirty="0">
                <a:latin typeface="Bahnschrift Condensed" panose="020B0502040204020203" pitchFamily="34" charset="0"/>
              </a:rPr>
              <a:t>CADANGAN PEMBELIAN BAHAN </a:t>
            </a:r>
            <a:r>
              <a:rPr lang="en-US" sz="7200" dirty="0" err="1">
                <a:latin typeface="Bahnschrift Condensed" panose="020B0502040204020203" pitchFamily="34" charset="0"/>
              </a:rPr>
              <a:t>e-BOOK</a:t>
            </a:r>
            <a:endParaRPr lang="en-MY" sz="7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4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B8281-2B3E-407C-BCAB-35B568FB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3" y="1034600"/>
            <a:ext cx="6592830" cy="398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963;p49">
            <a:extLst>
              <a:ext uri="{FF2B5EF4-FFF2-40B4-BE49-F238E27FC236}">
                <a16:creationId xmlns:a16="http://schemas.microsoft.com/office/drawing/2014/main" id="{9CB50218-F658-4073-BC34-8C2AF5162BEC}"/>
              </a:ext>
            </a:extLst>
          </p:cNvPr>
          <p:cNvSpPr/>
          <p:nvPr/>
        </p:nvSpPr>
        <p:spPr>
          <a:xfrm rot="1466995">
            <a:off x="1180254" y="1469522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63;p49">
            <a:extLst>
              <a:ext uri="{FF2B5EF4-FFF2-40B4-BE49-F238E27FC236}">
                <a16:creationId xmlns:a16="http://schemas.microsoft.com/office/drawing/2014/main" id="{B8AF036B-442D-4604-ABD0-7979CF4451ED}"/>
              </a:ext>
            </a:extLst>
          </p:cNvPr>
          <p:cNvSpPr/>
          <p:nvPr/>
        </p:nvSpPr>
        <p:spPr>
          <a:xfrm rot="1466995">
            <a:off x="1190824" y="2005664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63;p49">
            <a:extLst>
              <a:ext uri="{FF2B5EF4-FFF2-40B4-BE49-F238E27FC236}">
                <a16:creationId xmlns:a16="http://schemas.microsoft.com/office/drawing/2014/main" id="{51184E5B-D3BE-46D3-98BB-B05233A424E3}"/>
              </a:ext>
            </a:extLst>
          </p:cNvPr>
          <p:cNvSpPr/>
          <p:nvPr/>
        </p:nvSpPr>
        <p:spPr>
          <a:xfrm rot="1466995">
            <a:off x="1180254" y="2658588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63;p49">
            <a:extLst>
              <a:ext uri="{FF2B5EF4-FFF2-40B4-BE49-F238E27FC236}">
                <a16:creationId xmlns:a16="http://schemas.microsoft.com/office/drawing/2014/main" id="{4B3DC72C-E33E-4F9E-B1DF-01263BC4C3CA}"/>
              </a:ext>
            </a:extLst>
          </p:cNvPr>
          <p:cNvSpPr/>
          <p:nvPr/>
        </p:nvSpPr>
        <p:spPr>
          <a:xfrm rot="1466995">
            <a:off x="1180254" y="3245948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63;p49">
            <a:extLst>
              <a:ext uri="{FF2B5EF4-FFF2-40B4-BE49-F238E27FC236}">
                <a16:creationId xmlns:a16="http://schemas.microsoft.com/office/drawing/2014/main" id="{2F94C6C6-44E9-4AAB-9940-9A3BBBD3565E}"/>
              </a:ext>
            </a:extLst>
          </p:cNvPr>
          <p:cNvSpPr/>
          <p:nvPr/>
        </p:nvSpPr>
        <p:spPr>
          <a:xfrm rot="1466995">
            <a:off x="1180253" y="3783460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63;p49">
            <a:extLst>
              <a:ext uri="{FF2B5EF4-FFF2-40B4-BE49-F238E27FC236}">
                <a16:creationId xmlns:a16="http://schemas.microsoft.com/office/drawing/2014/main" id="{9E62D7C5-26BF-4622-A55E-3E9F04BEA05F}"/>
              </a:ext>
            </a:extLst>
          </p:cNvPr>
          <p:cNvSpPr/>
          <p:nvPr/>
        </p:nvSpPr>
        <p:spPr>
          <a:xfrm rot="1466995">
            <a:off x="1180252" y="4344525"/>
            <a:ext cx="317953" cy="31610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7802A9-CEFC-4C89-856E-8E1A3DEC8E8B}"/>
              </a:ext>
            </a:extLst>
          </p:cNvPr>
          <p:cNvSpPr/>
          <p:nvPr/>
        </p:nvSpPr>
        <p:spPr>
          <a:xfrm>
            <a:off x="331694" y="448235"/>
            <a:ext cx="574451" cy="573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  <a:endParaRPr lang="en-MY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31915-48C9-4FE5-930E-89BB7CB11A8F}"/>
              </a:ext>
            </a:extLst>
          </p:cNvPr>
          <p:cNvSpPr txBox="1"/>
          <p:nvPr/>
        </p:nvSpPr>
        <p:spPr>
          <a:xfrm>
            <a:off x="1463130" y="5197672"/>
            <a:ext cx="7342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Isikan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semua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yang </a:t>
            </a:r>
            <a:r>
              <a:rPr lang="en-US" sz="2400" dirty="0" err="1">
                <a:latin typeface="Bahnschrift SemiLight Condensed" panose="020B0502040204020203" pitchFamily="34" charset="0"/>
              </a:rPr>
              <a:t>diperlukan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dengan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lengkap</a:t>
            </a:r>
            <a:endParaRPr lang="en-US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32FF8-D33F-48E8-BA30-D9C5C5D2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2" t="14652" r="13837" b="6513"/>
          <a:stretch/>
        </p:blipFill>
        <p:spPr>
          <a:xfrm>
            <a:off x="1880621" y="878540"/>
            <a:ext cx="6978475" cy="386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FAACEAB-E173-4DD9-A29C-441D9060B1CC}"/>
              </a:ext>
            </a:extLst>
          </p:cNvPr>
          <p:cNvSpPr/>
          <p:nvPr/>
        </p:nvSpPr>
        <p:spPr>
          <a:xfrm>
            <a:off x="458034" y="667140"/>
            <a:ext cx="572907" cy="632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  <a:endParaRPr lang="en-MY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69B65-C120-44BE-8C03-42CD1A422D02}"/>
              </a:ext>
            </a:extLst>
          </p:cNvPr>
          <p:cNvSpPr txBox="1"/>
          <p:nvPr/>
        </p:nvSpPr>
        <p:spPr>
          <a:xfrm>
            <a:off x="2124636" y="491176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b="1" dirty="0">
                <a:latin typeface="Bahnschrift SemiLight Condensed" panose="020B0502040204020203" pitchFamily="34" charset="0"/>
              </a:rPr>
              <a:t>Publication Year </a:t>
            </a:r>
            <a:r>
              <a:rPr lang="en-US" sz="2400" dirty="0">
                <a:latin typeface="Bahnschrift SemiLight Condensed" panose="020B0502040204020203" pitchFamily="34" charset="0"/>
              </a:rPr>
              <a:t>: 5 </a:t>
            </a:r>
            <a:r>
              <a:rPr lang="en-US" sz="2400" dirty="0" err="1">
                <a:latin typeface="Bahnschrift SemiLight Condensed" panose="020B0502040204020203" pitchFamily="34" charset="0"/>
              </a:rPr>
              <a:t>tahun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terkini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sahaja</a:t>
            </a:r>
            <a:endParaRPr lang="en-US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1DD14-E081-4057-896E-D9DE12CF6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8" t="14039" r="13837" b="5282"/>
          <a:stretch/>
        </p:blipFill>
        <p:spPr>
          <a:xfrm>
            <a:off x="1746362" y="901266"/>
            <a:ext cx="6707356" cy="400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B84C52-BB37-4F0A-83EF-7F429CAE96CA}"/>
              </a:ext>
            </a:extLst>
          </p:cNvPr>
          <p:cNvSpPr/>
          <p:nvPr/>
        </p:nvSpPr>
        <p:spPr>
          <a:xfrm>
            <a:off x="340660" y="510988"/>
            <a:ext cx="601346" cy="65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  <a:endParaRPr lang="en-MY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E81DA-A8FB-4D4C-BA01-B1D0EA6B62F5}"/>
              </a:ext>
            </a:extLst>
          </p:cNvPr>
          <p:cNvSpPr txBox="1"/>
          <p:nvPr/>
        </p:nvSpPr>
        <p:spPr>
          <a:xfrm>
            <a:off x="1322220" y="5125737"/>
            <a:ext cx="734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b="1" dirty="0">
                <a:latin typeface="Bahnschrift SemiLight Condensed" panose="020B0502040204020203" pitchFamily="34" charset="0"/>
              </a:rPr>
              <a:t>Type of Recommendation </a:t>
            </a:r>
            <a:r>
              <a:rPr lang="en-US" sz="2400" dirty="0">
                <a:latin typeface="Bahnschrift SemiLight Condensed" panose="020B0502040204020203" pitchFamily="34" charset="0"/>
              </a:rPr>
              <a:t>: Syllabus Program / Reference Materials</a:t>
            </a:r>
          </a:p>
        </p:txBody>
      </p:sp>
    </p:spTree>
    <p:extLst>
      <p:ext uri="{BB962C8B-B14F-4D97-AF65-F5344CB8AC3E}">
        <p14:creationId xmlns:p14="http://schemas.microsoft.com/office/powerpoint/2010/main" val="198551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EE1525-C9E2-4D8B-8713-8A305C17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20" y="869576"/>
            <a:ext cx="6829904" cy="387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00581C-2A0B-4A0F-8D18-10BDC34F3AD1}"/>
              </a:ext>
            </a:extLst>
          </p:cNvPr>
          <p:cNvSpPr/>
          <p:nvPr/>
        </p:nvSpPr>
        <p:spPr>
          <a:xfrm>
            <a:off x="327335" y="415223"/>
            <a:ext cx="510865" cy="53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  <a:endParaRPr lang="en-MY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0EEA5-ED09-4ECE-A367-8EF514EF87EF}"/>
              </a:ext>
            </a:extLst>
          </p:cNvPr>
          <p:cNvSpPr txBox="1"/>
          <p:nvPr/>
        </p:nvSpPr>
        <p:spPr>
          <a:xfrm>
            <a:off x="1596920" y="5019346"/>
            <a:ext cx="6543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Lengkapkan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semua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dan </a:t>
            </a:r>
            <a:r>
              <a:rPr lang="en-US" sz="2400" b="1" dirty="0">
                <a:latin typeface="Bahnschrift SemiLight Condensed" panose="020B0502040204020203" pitchFamily="34" charset="0"/>
              </a:rPr>
              <a:t>SEND FOR REVIEW</a:t>
            </a:r>
          </a:p>
        </p:txBody>
      </p:sp>
    </p:spTree>
    <p:extLst>
      <p:ext uri="{BB962C8B-B14F-4D97-AF65-F5344CB8AC3E}">
        <p14:creationId xmlns:p14="http://schemas.microsoft.com/office/powerpoint/2010/main" val="181073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FCF4-9646-441C-B47C-9AD4805A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475129"/>
            <a:ext cx="4585447" cy="5379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25000"/>
                  </a:schemeClr>
                </a:solidFill>
                <a:latin typeface="Bahnschrift SemiLight Condensed" panose="020B0502040204020203" pitchFamily="34" charset="0"/>
              </a:rPr>
              <a:t>Send For Review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Bahnschrift SemiLight Condensed" panose="020B0502040204020203" pitchFamily="34" charset="0"/>
            </a:endParaRPr>
          </a:p>
          <a:p>
            <a:pPr marL="285750" indent="-285750"/>
            <a:r>
              <a:rPr lang="en-US" sz="2000" dirty="0">
                <a:latin typeface="Bahnschrift SemiLight Condensed" panose="020B0502040204020203" pitchFamily="34" charset="0"/>
              </a:rPr>
              <a:t>Send for Review </a:t>
            </a:r>
            <a:r>
              <a:rPr lang="en-US" sz="2000" dirty="0" err="1">
                <a:latin typeface="Bahnschrift SemiLight Condensed" panose="020B0502040204020203" pitchFamily="34" charset="0"/>
              </a:rPr>
              <a:t>bermaksud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cadangan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bahan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tersebut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akan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dihantar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ke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pustakawan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untuk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disemak</a:t>
            </a:r>
            <a:r>
              <a:rPr lang="en-US" sz="2000" dirty="0">
                <a:latin typeface="Bahnschrift SemiLight Condensed" panose="020B0502040204020203" pitchFamily="34" charset="0"/>
              </a:rPr>
              <a:t> (</a:t>
            </a:r>
            <a:r>
              <a:rPr lang="en-US" sz="2000" dirty="0" err="1">
                <a:latin typeface="Bahnschrift SemiLight Condensed" panose="020B0502040204020203" pitchFamily="34" charset="0"/>
              </a:rPr>
              <a:t>kajian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pasaran</a:t>
            </a:r>
            <a:r>
              <a:rPr lang="en-US" sz="2000" dirty="0">
                <a:latin typeface="Bahnschrift SemiLight Condensed" panose="020B0502040204020203" pitchFamily="34" charset="0"/>
              </a:rPr>
              <a:t>) </a:t>
            </a:r>
          </a:p>
          <a:p>
            <a:pPr marL="285750" indent="-285750"/>
            <a:r>
              <a:rPr lang="en-US" sz="2000" dirty="0" err="1">
                <a:latin typeface="Bahnschrift SemiLight Condensed" panose="020B0502040204020203" pitchFamily="34" charset="0"/>
              </a:rPr>
              <a:t>Semakan</a:t>
            </a:r>
            <a:r>
              <a:rPr lang="en-US" sz="2000" dirty="0">
                <a:latin typeface="Bahnschrift SemiLight Condensed" panose="020B0502040204020203" pitchFamily="34" charset="0"/>
              </a:rPr>
              <a:t> (</a:t>
            </a:r>
            <a:r>
              <a:rPr lang="en-US" sz="2000" dirty="0" err="1">
                <a:latin typeface="Bahnschrift SemiLight Condensed" panose="020B0502040204020203" pitchFamily="34" charset="0"/>
              </a:rPr>
              <a:t>kajian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pasaran</a:t>
            </a:r>
            <a:r>
              <a:rPr lang="en-US" sz="2000" dirty="0">
                <a:latin typeface="Bahnschrift SemiLight Condensed" panose="020B0502040204020203" pitchFamily="34" charset="0"/>
              </a:rPr>
              <a:t>):</a:t>
            </a:r>
          </a:p>
          <a:p>
            <a:pPr marL="742950" lvl="1" indent="-285750"/>
            <a:r>
              <a:rPr lang="en-US" sz="2000" dirty="0">
                <a:latin typeface="Bahnschrift SemiLight Condensed" panose="020B0502040204020203" pitchFamily="34" charset="0"/>
              </a:rPr>
              <a:t>Telah </a:t>
            </a:r>
            <a:r>
              <a:rPr lang="en-US" sz="2000" dirty="0" err="1">
                <a:latin typeface="Bahnschrift SemiLight Condensed" panose="020B0502040204020203" pitchFamily="34" charset="0"/>
              </a:rPr>
              <a:t>ada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dalam</a:t>
            </a:r>
            <a:r>
              <a:rPr lang="en-US" sz="2000" dirty="0">
                <a:latin typeface="Bahnschrift SemiLight Condensed" panose="020B0502040204020203" pitchFamily="34" charset="0"/>
              </a:rPr>
              <a:t> portal eBook </a:t>
            </a:r>
            <a:r>
              <a:rPr lang="en-US" sz="2000" dirty="0" err="1">
                <a:latin typeface="Bahnschrift SemiLight Condensed" panose="020B0502040204020203" pitchFamily="34" charset="0"/>
              </a:rPr>
              <a:t>atau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belum</a:t>
            </a:r>
            <a:endParaRPr lang="en-US" sz="2000" dirty="0">
              <a:latin typeface="Bahnschrift SemiLight Condensed" panose="020B0502040204020203" pitchFamily="34" charset="0"/>
            </a:endParaRPr>
          </a:p>
          <a:p>
            <a:pPr marL="742950" lvl="1" indent="-285750"/>
            <a:r>
              <a:rPr lang="en-US" sz="2000" dirty="0" err="1">
                <a:latin typeface="Bahnschrift SemiLight Condensed" panose="020B0502040204020203" pitchFamily="34" charset="0"/>
              </a:rPr>
              <a:t>Memastikan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judul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tersebut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ada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dalam</a:t>
            </a:r>
            <a:r>
              <a:rPr lang="en-US" sz="2000" dirty="0">
                <a:latin typeface="Bahnschrift SemiLight Condensed" panose="020B0502040204020203" pitchFamily="34" charset="0"/>
              </a:rPr>
              <a:t> format </a:t>
            </a:r>
            <a:r>
              <a:rPr lang="en-US" sz="2000" dirty="0" err="1">
                <a:latin typeface="Bahnschrift SemiLight Condensed" panose="020B0502040204020203" pitchFamily="34" charset="0"/>
              </a:rPr>
              <a:t>elektronik</a:t>
            </a:r>
            <a:endParaRPr lang="en-US" sz="2000" dirty="0">
              <a:latin typeface="Bahnschrift SemiLight Condensed" panose="020B0502040204020203" pitchFamily="34" charset="0"/>
            </a:endParaRPr>
          </a:p>
          <a:p>
            <a:pPr marL="742950" lvl="1" indent="-285750"/>
            <a:r>
              <a:rPr lang="en-US" sz="2000" dirty="0" err="1">
                <a:latin typeface="Bahnschrift SemiLight Condensed" panose="020B0502040204020203" pitchFamily="34" charset="0"/>
              </a:rPr>
              <a:t>Tahun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terbitan</a:t>
            </a:r>
            <a:r>
              <a:rPr lang="en-US" sz="2000" dirty="0">
                <a:latin typeface="Bahnschrift SemiLight Condensed" panose="020B0502040204020203" pitchFamily="34" charset="0"/>
              </a:rPr>
              <a:t> yang </a:t>
            </a:r>
            <a:r>
              <a:rPr lang="en-US" sz="2000" dirty="0" err="1">
                <a:latin typeface="Bahnschrift SemiLight Condensed" panose="020B0502040204020203" pitchFamily="34" charset="0"/>
              </a:rPr>
              <a:t>sama</a:t>
            </a:r>
            <a:r>
              <a:rPr lang="en-US" sz="2000" dirty="0">
                <a:latin typeface="Bahnschrift SemiLight Condensed" panose="020B0502040204020203" pitchFamily="34" charset="0"/>
              </a:rPr>
              <a:t>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dengan</a:t>
            </a:r>
            <a:r>
              <a:rPr lang="en-US" sz="2000" dirty="0">
                <a:latin typeface="Bahnschrift SemiLight Condensed" panose="020B0502040204020203" pitchFamily="34" charset="0"/>
              </a:rPr>
              <a:t> yang </a:t>
            </a:r>
            <a:r>
              <a:rPr lang="en-US" sz="2000" dirty="0" err="1">
                <a:latin typeface="Bahnschrift SemiLight Condensed" panose="020B0502040204020203" pitchFamily="34" charset="0"/>
              </a:rPr>
              <a:t>dicadangkan</a:t>
            </a:r>
            <a:endParaRPr lang="en-MY" sz="2000" dirty="0">
              <a:latin typeface="Bahnschrift SemiLight 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0F95AE-65FC-4D54-B378-2BEE4B8CF17D}"/>
              </a:ext>
            </a:extLst>
          </p:cNvPr>
          <p:cNvCxnSpPr/>
          <p:nvPr/>
        </p:nvCxnSpPr>
        <p:spPr>
          <a:xfrm>
            <a:off x="5002306" y="0"/>
            <a:ext cx="0" cy="61139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7767A8-987D-42B3-A144-3416C2E2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9" y="1345434"/>
            <a:ext cx="6109569" cy="368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929C53-9A9B-4481-AFF6-4163E75BE92E}"/>
              </a:ext>
            </a:extLst>
          </p:cNvPr>
          <p:cNvSpPr/>
          <p:nvPr/>
        </p:nvSpPr>
        <p:spPr>
          <a:xfrm>
            <a:off x="6031301" y="4656997"/>
            <a:ext cx="903768" cy="4465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B763EE-A322-41B5-BB6E-AA9649BA833A}"/>
              </a:ext>
            </a:extLst>
          </p:cNvPr>
          <p:cNvSpPr/>
          <p:nvPr/>
        </p:nvSpPr>
        <p:spPr>
          <a:xfrm>
            <a:off x="5056095" y="475129"/>
            <a:ext cx="573740" cy="53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9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362476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C943D6C-8FCB-4113-B647-560AEDB21633}"/>
              </a:ext>
            </a:extLst>
          </p:cNvPr>
          <p:cNvSpPr/>
          <p:nvPr/>
        </p:nvSpPr>
        <p:spPr>
          <a:xfrm>
            <a:off x="3765177" y="1552373"/>
            <a:ext cx="5665694" cy="3191435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dirty="0">
                <a:latin typeface="Bahnschrift Condensed" panose="020B0502040204020203" pitchFamily="34" charset="0"/>
              </a:rPr>
              <a:t>           </a:t>
            </a:r>
            <a:r>
              <a:rPr lang="en-MY" sz="2000" dirty="0">
                <a:latin typeface="Bahnschrift Condensed" panose="020B0502040204020203" pitchFamily="34" charset="0"/>
              </a:rPr>
              <a:t>FARLEEN AZRINA ZAMBERI </a:t>
            </a:r>
          </a:p>
          <a:p>
            <a:r>
              <a:rPr lang="en-MY" sz="2000" dirty="0">
                <a:latin typeface="Bahnschrift Condensed" panose="020B0502040204020203" pitchFamily="34" charset="0"/>
              </a:rPr>
              <a:t>           PUSTAKAWAN KANAN </a:t>
            </a:r>
          </a:p>
          <a:p>
            <a:endParaRPr lang="en-MY" sz="2000" dirty="0">
              <a:latin typeface="Bahnschrift Condensed" panose="020B0502040204020203" pitchFamily="34" charset="0"/>
            </a:endParaRPr>
          </a:p>
          <a:p>
            <a:r>
              <a:rPr lang="en-MY" sz="2000" dirty="0">
                <a:latin typeface="Bahnschrift Condensed" panose="020B0502040204020203" pitchFamily="34" charset="0"/>
              </a:rPr>
              <a:t>             04-382 2735</a:t>
            </a:r>
          </a:p>
          <a:p>
            <a:endParaRPr lang="en-MY" sz="2000" dirty="0">
              <a:latin typeface="Bahnschrift Condensed" panose="020B0502040204020203" pitchFamily="34" charset="0"/>
            </a:endParaRPr>
          </a:p>
          <a:p>
            <a:r>
              <a:rPr lang="en-MY" sz="2000" dirty="0">
                <a:latin typeface="Bahnschrift Condensed" panose="020B0502040204020203" pitchFamily="34" charset="0"/>
              </a:rPr>
              <a:t>            farleen@uitm.edu.my</a:t>
            </a:r>
          </a:p>
          <a:p>
            <a:endParaRPr lang="en-MY" dirty="0"/>
          </a:p>
          <a:p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06119-BE7C-44C0-BD65-53DDC0CA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Bahnschrift Condensed" panose="020B0502040204020203" pitchFamily="34" charset="0"/>
              </a:rPr>
              <a:t>PEGAWAI UNTUK DIHUBUNGI:</a:t>
            </a:r>
            <a:endParaRPr lang="en-MY" sz="48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F1324B-8686-49CB-BBFC-E3C6B4447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091" y="1754992"/>
            <a:ext cx="2261532" cy="2802762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C25068DA-EFC8-4139-AE4F-EA0696CA7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878" y="3298632"/>
            <a:ext cx="604877" cy="604877"/>
          </a:xfrm>
          <a:prstGeom prst="rect">
            <a:avLst/>
          </a:prstGeom>
        </p:spPr>
      </p:pic>
      <p:pic>
        <p:nvPicPr>
          <p:cNvPr id="8" name="Graphic 7" descr="Receiver with solid fill">
            <a:extLst>
              <a:ext uri="{FF2B5EF4-FFF2-40B4-BE49-F238E27FC236}">
                <a16:creationId xmlns:a16="http://schemas.microsoft.com/office/drawing/2014/main" id="{7D24F297-3ECF-4F17-8E87-EF257D2E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842" y="2749503"/>
            <a:ext cx="497913" cy="4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7E3C-898D-47E5-919A-EBF04927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6" y="15592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Condensed" panose="020B0502040204020203" pitchFamily="34" charset="0"/>
              </a:rPr>
              <a:t>PENGENALAN : </a:t>
            </a:r>
            <a:endParaRPr lang="en-MY" sz="5400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FEFA-4341-4D5E-9AEE-AB2191A3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>
                <a:latin typeface="Bahnschrift Condensed" panose="020B0502040204020203" pitchFamily="34" charset="0"/>
              </a:rPr>
              <a:t>Portal eBook yang </a:t>
            </a:r>
            <a:r>
              <a:rPr lang="en-MY" dirty="0" err="1">
                <a:latin typeface="Bahnschrift Condensed" panose="020B0502040204020203" pitchFamily="34" charset="0"/>
              </a:rPr>
              <a:t>baharu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ini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telah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dibangunkan</a:t>
            </a:r>
            <a:r>
              <a:rPr lang="en-MY" dirty="0">
                <a:latin typeface="Bahnschrift Condensed" panose="020B0502040204020203" pitchFamily="34" charset="0"/>
              </a:rPr>
              <a:t> oleh </a:t>
            </a:r>
            <a:r>
              <a:rPr lang="en-MY" dirty="0" err="1">
                <a:latin typeface="Bahnschrift Condensed" panose="020B0502040204020203" pitchFamily="34" charset="0"/>
              </a:rPr>
              <a:t>Jabatan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Perpustakaan</a:t>
            </a:r>
            <a:r>
              <a:rPr lang="en-MY" dirty="0">
                <a:latin typeface="Bahnschrift Condensed" panose="020B0502040204020203" pitchFamily="34" charset="0"/>
              </a:rPr>
              <a:t> Digital (</a:t>
            </a:r>
            <a:r>
              <a:rPr lang="en-MY" dirty="0" err="1">
                <a:latin typeface="Bahnschrift Condensed" panose="020B0502040204020203" pitchFamily="34" charset="0"/>
              </a:rPr>
              <a:t>JPDg</a:t>
            </a:r>
            <a:r>
              <a:rPr lang="en-MY" dirty="0">
                <a:latin typeface="Bahnschrift Condensed" panose="020B0502040204020203" pitchFamily="34" charset="0"/>
              </a:rPr>
              <a:t>) </a:t>
            </a:r>
            <a:r>
              <a:rPr lang="en-MY" dirty="0" err="1">
                <a:latin typeface="Bahnschrift Condensed" panose="020B0502040204020203" pitchFamily="34" charset="0"/>
              </a:rPr>
              <a:t>bermula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tahun</a:t>
            </a:r>
            <a:r>
              <a:rPr lang="en-MY" dirty="0">
                <a:latin typeface="Bahnschrift Condensed" panose="020B0502040204020203" pitchFamily="34" charset="0"/>
              </a:rPr>
              <a:t> 2021.</a:t>
            </a:r>
          </a:p>
          <a:p>
            <a:pPr marL="0" indent="0">
              <a:buNone/>
            </a:pPr>
            <a:r>
              <a:rPr lang="en-MY" dirty="0" err="1">
                <a:latin typeface="Bahnschrift Condensed" panose="020B0502040204020203" pitchFamily="34" charset="0"/>
              </a:rPr>
              <a:t>Penggunaan</a:t>
            </a:r>
            <a:r>
              <a:rPr lang="en-MY" dirty="0">
                <a:latin typeface="Bahnschrift Condensed" panose="020B0502040204020203" pitchFamily="34" charset="0"/>
              </a:rPr>
              <a:t> portal </a:t>
            </a:r>
            <a:r>
              <a:rPr lang="en-MY" dirty="0" err="1">
                <a:latin typeface="Bahnschrift Condensed" panose="020B0502040204020203" pitchFamily="34" charset="0"/>
              </a:rPr>
              <a:t>ini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boleh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diakses</a:t>
            </a:r>
            <a:r>
              <a:rPr lang="en-MY" dirty="0">
                <a:latin typeface="Bahnschrift Condensed" panose="020B0502040204020203" pitchFamily="34" charset="0"/>
              </a:rPr>
              <a:t> oleh </a:t>
            </a:r>
            <a:r>
              <a:rPr lang="en-MY" dirty="0" err="1">
                <a:latin typeface="Bahnschrift Condensed" panose="020B0502040204020203" pitchFamily="34" charset="0"/>
              </a:rPr>
              <a:t>pengguna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melalui</a:t>
            </a:r>
            <a:r>
              <a:rPr lang="en-MY" dirty="0">
                <a:latin typeface="Bahnschrift Condensed" panose="020B0502040204020203" pitchFamily="34" charset="0"/>
              </a:rPr>
              <a:t> PTAR Apps. </a:t>
            </a:r>
            <a:r>
              <a:rPr lang="en-MY" dirty="0" err="1">
                <a:latin typeface="Bahnschrift Condensed" panose="020B0502040204020203" pitchFamily="34" charset="0"/>
              </a:rPr>
              <a:t>Pencarian</a:t>
            </a:r>
            <a:r>
              <a:rPr lang="en-MY" dirty="0">
                <a:latin typeface="Bahnschrift Condensed" panose="020B0502040204020203" pitchFamily="34" charset="0"/>
              </a:rPr>
              <a:t> eBook juga </a:t>
            </a:r>
            <a:r>
              <a:rPr lang="en-MY" dirty="0" err="1">
                <a:latin typeface="Bahnschrift Condensed" panose="020B0502040204020203" pitchFamily="34" charset="0"/>
              </a:rPr>
              <a:t>boleh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dilakukan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dengan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menggunakan</a:t>
            </a:r>
            <a:r>
              <a:rPr lang="en-MY" dirty="0">
                <a:latin typeface="Bahnschrift Condensed" panose="020B0502040204020203" pitchFamily="34" charset="0"/>
              </a:rPr>
              <a:t> portal eBook </a:t>
            </a:r>
            <a:r>
              <a:rPr lang="en-MY" dirty="0" err="1">
                <a:latin typeface="Bahnschrift Condensed" panose="020B0502040204020203" pitchFamily="34" charset="0"/>
              </a:rPr>
              <a:t>ini</a:t>
            </a:r>
            <a:r>
              <a:rPr lang="en-MY" dirty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en-MY" dirty="0">
                <a:latin typeface="Bahnschrift Condensed" panose="020B0502040204020203" pitchFamily="34" charset="0"/>
              </a:rPr>
              <a:t> Pembangunan portal </a:t>
            </a:r>
            <a:r>
              <a:rPr lang="en-MY" dirty="0" err="1">
                <a:latin typeface="Bahnschrift Condensed" panose="020B0502040204020203" pitchFamily="34" charset="0"/>
              </a:rPr>
              <a:t>ini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masih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dilakukan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secara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berfasa</a:t>
            </a:r>
            <a:r>
              <a:rPr lang="en-MY" dirty="0">
                <a:latin typeface="Bahnschrift Condensed" panose="020B0502040204020203" pitchFamily="34" charset="0"/>
              </a:rPr>
              <a:t> dan </a:t>
            </a:r>
            <a:r>
              <a:rPr lang="en-MY" dirty="0" err="1">
                <a:latin typeface="Bahnschrift Condensed" panose="020B0502040204020203" pitchFamily="34" charset="0"/>
              </a:rPr>
              <a:t>akan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ditambahbaik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dari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semasa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ke</a:t>
            </a:r>
            <a:r>
              <a:rPr lang="en-MY" dirty="0">
                <a:latin typeface="Bahnschrift Condensed" panose="020B0502040204020203" pitchFamily="34" charset="0"/>
              </a:rPr>
              <a:t> </a:t>
            </a:r>
            <a:r>
              <a:rPr lang="en-MY" dirty="0" err="1">
                <a:latin typeface="Bahnschrift Condensed" panose="020B0502040204020203" pitchFamily="34" charset="0"/>
              </a:rPr>
              <a:t>semasa</a:t>
            </a:r>
            <a:r>
              <a:rPr lang="en-MY" dirty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en-MY" sz="2800" dirty="0" err="1">
                <a:latin typeface="Bahnschrift Condensed" panose="020B0502040204020203" pitchFamily="34" charset="0"/>
              </a:rPr>
              <a:t>Permohonan</a:t>
            </a:r>
            <a:r>
              <a:rPr lang="en-MY" sz="2800" dirty="0">
                <a:latin typeface="Bahnschrift Condensed" panose="020B0502040204020203" pitchFamily="34" charset="0"/>
              </a:rPr>
              <a:t> </a:t>
            </a:r>
            <a:r>
              <a:rPr lang="en-MY" sz="2800" dirty="0" err="1">
                <a:latin typeface="Bahnschrift Condensed" panose="020B0502040204020203" pitchFamily="34" charset="0"/>
              </a:rPr>
              <a:t>ini</a:t>
            </a:r>
            <a:r>
              <a:rPr lang="en-MY" sz="2800" dirty="0">
                <a:latin typeface="Bahnschrift Condensed" panose="020B0502040204020203" pitchFamily="34" charset="0"/>
              </a:rPr>
              <a:t> </a:t>
            </a:r>
            <a:r>
              <a:rPr lang="en-MY" sz="2800" dirty="0" err="1">
                <a:latin typeface="Bahnschrift Condensed" panose="020B0502040204020203" pitchFamily="34" charset="0"/>
              </a:rPr>
              <a:t>boleh</a:t>
            </a:r>
            <a:r>
              <a:rPr lang="en-MY" sz="2800" dirty="0">
                <a:latin typeface="Bahnschrift Condensed" panose="020B0502040204020203" pitchFamily="34" charset="0"/>
              </a:rPr>
              <a:t> </a:t>
            </a:r>
            <a:r>
              <a:rPr lang="en-MY" sz="2800" dirty="0" err="1">
                <a:latin typeface="Bahnschrift Condensed" panose="020B0502040204020203" pitchFamily="34" charset="0"/>
              </a:rPr>
              <a:t>dicadangkan</a:t>
            </a:r>
            <a:r>
              <a:rPr lang="en-MY" sz="2800" dirty="0">
                <a:latin typeface="Bahnschrift Condensed" panose="020B0502040204020203" pitchFamily="34" charset="0"/>
              </a:rPr>
              <a:t> oleh </a:t>
            </a:r>
            <a:r>
              <a:rPr lang="en-MY" sz="2800" dirty="0" err="1">
                <a:latin typeface="Bahnschrift Condensed" panose="020B0502040204020203" pitchFamily="34" charset="0"/>
              </a:rPr>
              <a:t>staf</a:t>
            </a:r>
            <a:r>
              <a:rPr lang="en-MY" sz="2800" dirty="0">
                <a:latin typeface="Bahnschrift Condensed" panose="020B0502040204020203" pitchFamily="34" charset="0"/>
              </a:rPr>
              <a:t> </a:t>
            </a:r>
            <a:r>
              <a:rPr lang="en-MY" sz="2800" dirty="0" err="1">
                <a:latin typeface="Bahnschrift Condensed" panose="020B0502040204020203" pitchFamily="34" charset="0"/>
              </a:rPr>
              <a:t>akademik</a:t>
            </a:r>
            <a:r>
              <a:rPr lang="en-MY" sz="2800" dirty="0">
                <a:latin typeface="Bahnschrift Condensed" panose="020B0502040204020203" pitchFamily="34" charset="0"/>
              </a:rPr>
              <a:t> dan </a:t>
            </a:r>
            <a:r>
              <a:rPr lang="en-MY" sz="2800" dirty="0" err="1">
                <a:latin typeface="Bahnschrift Condensed" panose="020B0502040204020203" pitchFamily="34" charset="0"/>
              </a:rPr>
              <a:t>pustakawan</a:t>
            </a:r>
            <a:r>
              <a:rPr lang="en-MY" sz="2800" dirty="0">
                <a:latin typeface="Bahnschrift Condensed" panose="020B0502040204020203" pitchFamily="34" charset="0"/>
              </a:rPr>
              <a:t> dan </a:t>
            </a:r>
            <a:r>
              <a:rPr lang="en-MY" sz="2800" dirty="0" err="1">
                <a:latin typeface="Bahnschrift Condensed" panose="020B0502040204020203" pitchFamily="34" charset="0"/>
              </a:rPr>
              <a:t>akan</a:t>
            </a:r>
            <a:r>
              <a:rPr lang="en-MY" sz="2800" dirty="0">
                <a:latin typeface="Bahnschrift Condensed" panose="020B0502040204020203" pitchFamily="34" charset="0"/>
              </a:rPr>
              <a:t> </a:t>
            </a:r>
            <a:r>
              <a:rPr lang="en-MY" sz="2800" dirty="0" err="1">
                <a:latin typeface="Bahnschrift Condensed" panose="020B0502040204020203" pitchFamily="34" charset="0"/>
              </a:rPr>
              <a:t>disahkan</a:t>
            </a:r>
            <a:r>
              <a:rPr lang="en-MY" sz="2800" dirty="0">
                <a:latin typeface="Bahnschrift Condensed" panose="020B0502040204020203" pitchFamily="34" charset="0"/>
              </a:rPr>
              <a:t> oleh </a:t>
            </a:r>
            <a:r>
              <a:rPr lang="en-MY" sz="2800" dirty="0" err="1">
                <a:latin typeface="Bahnschrift Condensed" panose="020B0502040204020203" pitchFamily="34" charset="0"/>
              </a:rPr>
              <a:t>rektor</a:t>
            </a:r>
            <a:r>
              <a:rPr lang="en-MY" sz="2800" dirty="0">
                <a:latin typeface="Bahnschrift Condensed" panose="020B0502040204020203" pitchFamily="34" charset="0"/>
              </a:rPr>
              <a:t>/</a:t>
            </a:r>
            <a:r>
              <a:rPr lang="en-MY" sz="2800" dirty="0" err="1">
                <a:latin typeface="Bahnschrift Condensed" panose="020B0502040204020203" pitchFamily="34" charset="0"/>
              </a:rPr>
              <a:t>dekan</a:t>
            </a:r>
            <a:r>
              <a:rPr lang="en-MY" sz="2800" dirty="0">
                <a:latin typeface="Bahnschrift Condensed" panose="020B0502040204020203" pitchFamily="34" charset="0"/>
              </a:rPr>
              <a:t>.</a:t>
            </a:r>
          </a:p>
          <a:p>
            <a:endParaRPr lang="en-MY" dirty="0"/>
          </a:p>
          <a:p>
            <a:endParaRPr lang="en-MY" dirty="0"/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866F1984-87C8-41C1-8A33-8004CE8A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524000"/>
            <a:ext cx="457200" cy="457200"/>
          </a:xfrm>
          <a:prstGeom prst="rect">
            <a:avLst/>
          </a:prstGeom>
        </p:spPr>
      </p:pic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817D4EC3-8417-43AD-83A3-49DFDB97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176" y="2428828"/>
            <a:ext cx="457200" cy="457200"/>
          </a:xfrm>
          <a:prstGeom prst="rect">
            <a:avLst/>
          </a:prstGeom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ADFB6577-6739-4D0B-A22C-A7376A6A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3393281"/>
            <a:ext cx="457200" cy="457200"/>
          </a:xfrm>
          <a:prstGeom prst="rect">
            <a:avLst/>
          </a:prstGeom>
        </p:spPr>
      </p:pic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926D5717-2FCA-47B1-9791-5DCEC87D9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42981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DEB9-17D9-478D-A3BD-1FA25393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 SemiLight Condensed" panose="020B0502040204020203" pitchFamily="34" charset="0"/>
              </a:rPr>
              <a:t>PENDAHULUAN :</a:t>
            </a:r>
            <a:endParaRPr lang="en-MY" dirty="0">
              <a:latin typeface="Bahnschrift SemiLigh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2F67F-9330-4069-8048-55BD1D3C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MY" sz="2800" dirty="0">
                <a:latin typeface="Bahnschrift SemiLight Condensed" panose="020B0502040204020203" pitchFamily="34" charset="0"/>
              </a:rPr>
              <a:t>Single Sign On </a:t>
            </a:r>
            <a:r>
              <a:rPr lang="en-MY" sz="2800" dirty="0">
                <a:latin typeface="Bahnschrift SemiLight Condensed" panose="020B0502040204020203" pitchFamily="34" charset="0"/>
                <a:hlinkClick r:id="rId2"/>
              </a:rPr>
              <a:t>https://ptarapps.uitm.edu.my/login/</a:t>
            </a:r>
            <a:endParaRPr lang="en-MY" sz="28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endParaRPr lang="en-MY" sz="2800" dirty="0"/>
          </a:p>
          <a:p>
            <a:endParaRPr lang="en-MY" dirty="0"/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1B3C33F2-FC14-493D-9B09-683F15173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1117413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CD8A3-9FC8-906D-C324-ABEF63694D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5" t="12109" r="4126" b="7347"/>
          <a:stretch/>
        </p:blipFill>
        <p:spPr>
          <a:xfrm>
            <a:off x="1436913" y="1819865"/>
            <a:ext cx="8500189" cy="41521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93A7D0-2CBD-9979-7293-EC98EFDF5527}"/>
              </a:ext>
            </a:extLst>
          </p:cNvPr>
          <p:cNvSpPr/>
          <p:nvPr/>
        </p:nvSpPr>
        <p:spPr>
          <a:xfrm>
            <a:off x="5673012" y="3638939"/>
            <a:ext cx="1959429" cy="18298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717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AE93-5617-4555-B9C8-C806A086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7" y="1852053"/>
            <a:ext cx="406549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Permohonan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cadangan</a:t>
            </a:r>
            <a:r>
              <a:rPr lang="en-US" sz="2800" dirty="0">
                <a:latin typeface="Bahnschrift SemiLight Condensed" panose="020B0502040204020203" pitchFamily="34" charset="0"/>
              </a:rPr>
              <a:t> eBook </a:t>
            </a:r>
            <a:r>
              <a:rPr lang="en-US" sz="2800" dirty="0" err="1">
                <a:latin typeface="Bahnschrift SemiLight Condensed" panose="020B0502040204020203" pitchFamily="34" charset="0"/>
              </a:rPr>
              <a:t>ini</a:t>
            </a:r>
            <a:r>
              <a:rPr lang="en-US" sz="2800" dirty="0">
                <a:latin typeface="Bahnschrift SemiLight Condensed" panose="020B0502040204020203" pitchFamily="34" charset="0"/>
              </a:rPr>
              <a:t>   </a:t>
            </a:r>
            <a:r>
              <a:rPr lang="en-US" sz="2800" dirty="0" err="1">
                <a:latin typeface="Bahnschrift SemiLight Condensed" panose="020B0502040204020203" pitchFamily="34" charset="0"/>
              </a:rPr>
              <a:t>boleh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diisi</a:t>
            </a:r>
            <a:r>
              <a:rPr lang="en-US" sz="2800" dirty="0">
                <a:latin typeface="Bahnschrift SemiLight Condensed" panose="020B0502040204020203" pitchFamily="34" charset="0"/>
              </a:rPr>
              <a:t> oleh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staf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akademik</a:t>
            </a:r>
            <a:r>
              <a:rPr lang="en-US" sz="2800" dirty="0">
                <a:latin typeface="Bahnschrift SemiLight Condensed" panose="020B0502040204020203" pitchFamily="34" charset="0"/>
              </a:rPr>
              <a:t> dan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pustakawan</a:t>
            </a:r>
            <a:r>
              <a:rPr lang="en-US" sz="2800" dirty="0">
                <a:latin typeface="Bahnschrift SemiLight Condensed" panose="020B0502040204020203" pitchFamily="34" charset="0"/>
              </a:rPr>
              <a:t> yang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membuat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semakan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bahan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silibus</a:t>
            </a:r>
            <a:r>
              <a:rPr lang="en-US" sz="2800" dirty="0">
                <a:latin typeface="Bahnschrift SemiLight 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Pastikan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setiap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diisi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dengan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lengkap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untuk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memudahkan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semakan</a:t>
            </a:r>
            <a:r>
              <a:rPr lang="en-US" sz="2800" dirty="0">
                <a:latin typeface="Bahnschrift SemiLight Condensed" panose="020B0502040204020203" pitchFamily="34" charset="0"/>
              </a:rPr>
              <a:t> dan proses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perolehan</a:t>
            </a:r>
            <a:r>
              <a:rPr lang="en-US" sz="2800" dirty="0">
                <a:latin typeface="Bahnschrift SemiLight Condensed" panose="020B0502040204020203" pitchFamily="34" charset="0"/>
              </a:rPr>
              <a:t>.</a:t>
            </a:r>
            <a:endParaRPr lang="en-MY" sz="2800" dirty="0">
              <a:latin typeface="Bahnschrift SemiLight Condensed" panose="020B0502040204020203" pitchFamily="34" charset="0"/>
            </a:endParaRPr>
          </a:p>
          <a:p>
            <a:endParaRPr lang="en-MY" dirty="0"/>
          </a:p>
        </p:txBody>
      </p:sp>
      <p:sp>
        <p:nvSpPr>
          <p:cNvPr id="4" name="Google Shape;280;p19">
            <a:extLst>
              <a:ext uri="{FF2B5EF4-FFF2-40B4-BE49-F238E27FC236}">
                <a16:creationId xmlns:a16="http://schemas.microsoft.com/office/drawing/2014/main" id="{F4EA2305-36AC-4FA3-A076-C90BA40B9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hnschrift SemiLight Condensed" panose="020B0502040204020203" pitchFamily="34" charset="0"/>
              </a:rPr>
              <a:t>REGISTER :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F6529877-25B4-4274-AE42-88F3137E2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847" y="1972236"/>
            <a:ext cx="457200" cy="457200"/>
          </a:xfrm>
          <a:prstGeom prst="rect">
            <a:avLst/>
          </a:prstGeom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3B013EFC-DEE2-49BE-9B09-62D995C2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847" y="4027722"/>
            <a:ext cx="457200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BEAF7B-8ABB-4592-9922-DE1D2F58AF39}"/>
              </a:ext>
            </a:extLst>
          </p:cNvPr>
          <p:cNvCxnSpPr/>
          <p:nvPr/>
        </p:nvCxnSpPr>
        <p:spPr>
          <a:xfrm>
            <a:off x="5002306" y="0"/>
            <a:ext cx="0" cy="61139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5B5380-1B67-DF02-D41A-FE3DA2644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2" t="7377" r="7380" b="7474"/>
          <a:stretch/>
        </p:blipFill>
        <p:spPr>
          <a:xfrm>
            <a:off x="5099602" y="1035699"/>
            <a:ext cx="6992872" cy="45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65F6-3A8D-4019-9165-127A1E0C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561601"/>
            <a:ext cx="428064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Bahnschrift SemiLight Condensed" panose="020B0502040204020203" pitchFamily="34" charset="0"/>
              </a:rPr>
              <a:t>Recommendation eBook:</a:t>
            </a:r>
          </a:p>
          <a:p>
            <a:pPr marL="0" indent="0">
              <a:buNone/>
            </a:pPr>
            <a:endParaRPr lang="en-US" sz="28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Bahnschrift SemiLight Condensed" panose="020B0502040204020203" pitchFamily="34" charset="0"/>
              </a:rPr>
              <a:t>Pendaftaran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bagi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bahan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baharu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dengan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memasukkan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800" dirty="0">
                <a:latin typeface="Bahnschrift SemiLight Condensed" panose="020B0502040204020203" pitchFamily="34" charset="0"/>
              </a:rPr>
              <a:t> yang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diperlukan</a:t>
            </a:r>
            <a:endParaRPr lang="en-US" sz="28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Bahnschrift SemiLight Condensed" panose="020B0502040204020203" pitchFamily="34" charset="0"/>
              </a:rPr>
              <a:t>Setiap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perlu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diisi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dengan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lengkap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untuk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memudahkan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latin typeface="Bahnschrift SemiLight Condensed" panose="020B0502040204020203" pitchFamily="34" charset="0"/>
              </a:rPr>
              <a:t>semakan</a:t>
            </a:r>
            <a:r>
              <a:rPr lang="en-US" sz="2800" dirty="0">
                <a:latin typeface="Bahnschrift SemiLight Condensed" panose="020B0502040204020203" pitchFamily="34" charset="0"/>
              </a:rPr>
              <a:t> dan </a:t>
            </a:r>
            <a:r>
              <a:rPr lang="en-US" sz="2800" dirty="0" err="1">
                <a:latin typeface="Bahnschrift SemiLight Condensed" panose="020B0502040204020203" pitchFamily="34" charset="0"/>
              </a:rPr>
              <a:t>perolehan</a:t>
            </a:r>
            <a:endParaRPr lang="en-MY" sz="2800" dirty="0">
              <a:latin typeface="Bahnschrift SemiLight Condensed" panose="020B0502040204020203" pitchFamily="34" charset="0"/>
            </a:endParaRPr>
          </a:p>
          <a:p>
            <a:endParaRPr lang="en-MY" dirty="0"/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F26C3235-077E-4B32-8341-F4D31E232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459" y="1766048"/>
            <a:ext cx="457200" cy="457200"/>
          </a:xfrm>
          <a:prstGeom prst="rect">
            <a:avLst/>
          </a:prstGeom>
        </p:spPr>
      </p:pic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61244E6E-CBCE-47A5-88BD-599D12D6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459" y="3056964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BD1D5-2AE2-4512-8484-50F20FEBA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106" y="1045473"/>
            <a:ext cx="6804212" cy="47546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7D75AD-99ED-4C1A-90E1-F41B9309A046}"/>
              </a:ext>
            </a:extLst>
          </p:cNvPr>
          <p:cNvCxnSpPr/>
          <p:nvPr/>
        </p:nvCxnSpPr>
        <p:spPr>
          <a:xfrm>
            <a:off x="5002306" y="0"/>
            <a:ext cx="0" cy="61139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4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3DDB8-4EB2-4144-B9D1-064F12F1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44" y="772007"/>
            <a:ext cx="7100580" cy="399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5E0E3D-A32A-4DAA-8679-97FE0D6571FF}"/>
              </a:ext>
            </a:extLst>
          </p:cNvPr>
          <p:cNvSpPr/>
          <p:nvPr/>
        </p:nvSpPr>
        <p:spPr>
          <a:xfrm>
            <a:off x="556646" y="611684"/>
            <a:ext cx="653589" cy="661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  <a:endParaRPr lang="en-MY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8ACC8-3116-48B3-92C1-BA05D1C8757D}"/>
              </a:ext>
            </a:extLst>
          </p:cNvPr>
          <p:cNvSpPr txBox="1"/>
          <p:nvPr/>
        </p:nvSpPr>
        <p:spPr>
          <a:xfrm>
            <a:off x="2294964" y="50372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Pilih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fakulti</a:t>
            </a:r>
            <a:endParaRPr lang="en-US" sz="2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9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225C4-50A4-4D0C-BB34-5379DCB9A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5" t="16728" r="13953" b="9230"/>
          <a:stretch/>
        </p:blipFill>
        <p:spPr>
          <a:xfrm>
            <a:off x="1665735" y="865555"/>
            <a:ext cx="8168547" cy="438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20788C-D908-431D-99E8-A541E0704647}"/>
              </a:ext>
            </a:extLst>
          </p:cNvPr>
          <p:cNvSpPr/>
          <p:nvPr/>
        </p:nvSpPr>
        <p:spPr>
          <a:xfrm>
            <a:off x="430306" y="538203"/>
            <a:ext cx="640853" cy="654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  <a:endParaRPr lang="en-MY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A941C-6884-4AD6-A82A-7588D45BBA78}"/>
              </a:ext>
            </a:extLst>
          </p:cNvPr>
          <p:cNvSpPr txBox="1"/>
          <p:nvPr/>
        </p:nvSpPr>
        <p:spPr>
          <a:xfrm>
            <a:off x="2702008" y="54137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Pilih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fakulti</a:t>
            </a:r>
            <a:r>
              <a:rPr lang="en-US" sz="2400" dirty="0">
                <a:latin typeface="Bahnschrift SemiLight Condensed" panose="020B0502040204020203" pitchFamily="34" charset="0"/>
              </a:rPr>
              <a:t> dan </a:t>
            </a:r>
            <a:r>
              <a:rPr lang="en-US" sz="2400" b="1" dirty="0">
                <a:latin typeface="Bahnschrift SemiLight Condensed" panose="020B0502040204020203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279259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14A64-C35B-43BD-888E-F916BB65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4" t="16728" r="13838" b="4887"/>
          <a:stretch/>
        </p:blipFill>
        <p:spPr>
          <a:xfrm>
            <a:off x="1313167" y="923225"/>
            <a:ext cx="8951422" cy="428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43FEB2-8F82-4ACE-BCC3-004DAB9BD70B}"/>
              </a:ext>
            </a:extLst>
          </p:cNvPr>
          <p:cNvSpPr/>
          <p:nvPr/>
        </p:nvSpPr>
        <p:spPr>
          <a:xfrm>
            <a:off x="413210" y="467688"/>
            <a:ext cx="644625" cy="643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  <a:endParaRPr lang="en-MY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1EA44-BC9E-4C21-88AD-86D62AB26B93}"/>
              </a:ext>
            </a:extLst>
          </p:cNvPr>
          <p:cNvSpPr txBox="1"/>
          <p:nvPr/>
        </p:nvSpPr>
        <p:spPr>
          <a:xfrm>
            <a:off x="2671482" y="54048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Pilih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program</a:t>
            </a:r>
            <a:endParaRPr lang="en-US" sz="2400" b="1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929A-0DF1-453A-84CF-C499DEE8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576"/>
            <a:ext cx="10515600" cy="5307387"/>
          </a:xfrm>
        </p:spPr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B3DD4-20F1-467C-B9A9-0F2B5B82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4" t="16935" r="13722" b="4888"/>
          <a:stretch/>
        </p:blipFill>
        <p:spPr>
          <a:xfrm>
            <a:off x="1787643" y="709987"/>
            <a:ext cx="7517721" cy="423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86C92-555C-4BFC-B3DD-C22D7075027B}"/>
              </a:ext>
            </a:extLst>
          </p:cNvPr>
          <p:cNvSpPr/>
          <p:nvPr/>
        </p:nvSpPr>
        <p:spPr>
          <a:xfrm>
            <a:off x="354106" y="451095"/>
            <a:ext cx="547558" cy="51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4</a:t>
            </a:r>
            <a:endParaRPr lang="en-MY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A7106-EC8B-4359-9B12-3960F7B92079}"/>
              </a:ext>
            </a:extLst>
          </p:cNvPr>
          <p:cNvSpPr txBox="1"/>
          <p:nvPr/>
        </p:nvSpPr>
        <p:spPr>
          <a:xfrm>
            <a:off x="2277036" y="53303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Barlow Light"/>
              <a:buNone/>
            </a:pPr>
            <a:r>
              <a:rPr lang="en-US" sz="2400" dirty="0" err="1">
                <a:latin typeface="Bahnschrift SemiLight Condensed" panose="020B0502040204020203" pitchFamily="34" charset="0"/>
              </a:rPr>
              <a:t>Pilih</a:t>
            </a:r>
            <a:r>
              <a:rPr lang="en-US" sz="2400" dirty="0">
                <a:latin typeface="Bahnschrift SemiLight Condensed" panose="020B0502040204020203" pitchFamily="34" charset="0"/>
              </a:rPr>
              <a:t> </a:t>
            </a:r>
            <a:r>
              <a:rPr lang="en-US" sz="2400" dirty="0" err="1">
                <a:latin typeface="Bahnschrift SemiLight Condensed" panose="020B0502040204020203" pitchFamily="34" charset="0"/>
              </a:rPr>
              <a:t>maklumat</a:t>
            </a:r>
            <a:r>
              <a:rPr lang="en-US" sz="2400" dirty="0">
                <a:latin typeface="Bahnschrift SemiLight Condensed" panose="020B0502040204020203" pitchFamily="34" charset="0"/>
              </a:rPr>
              <a:t> program dan </a:t>
            </a:r>
            <a:r>
              <a:rPr lang="en-US" sz="2400" b="1" dirty="0">
                <a:latin typeface="Bahnschrift SemiLight Condensed" panose="020B0502040204020203" pitchFamily="34" charset="0"/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34113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276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Bahnschrift Condensed</vt:lpstr>
      <vt:lpstr>Bahnschrift SemiLight Condensed</vt:lpstr>
      <vt:lpstr>Barlow Light</vt:lpstr>
      <vt:lpstr>Calibri</vt:lpstr>
      <vt:lpstr>Calibri Light</vt:lpstr>
      <vt:lpstr>Office Theme</vt:lpstr>
      <vt:lpstr>CADANGAN PEMBELIAN BAHAN e-BOOK</vt:lpstr>
      <vt:lpstr>PENGENALAN : </vt:lpstr>
      <vt:lpstr>PENDAHULUAN :</vt:lpstr>
      <vt:lpstr>REGISTER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PEGAWAI UNTUK DIHUBUNGI: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azilawati mohamad</dc:creator>
  <cp:lastModifiedBy>farleen@uitm.edu.my</cp:lastModifiedBy>
  <cp:revision>8</cp:revision>
  <dcterms:created xsi:type="dcterms:W3CDTF">2022-03-18T09:01:09Z</dcterms:created>
  <dcterms:modified xsi:type="dcterms:W3CDTF">2022-09-23T01:14:35Z</dcterms:modified>
</cp:coreProperties>
</file>